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420624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DA6D00"/>
    <a:srgbClr val="FFFF00"/>
    <a:srgbClr val="FFFF93"/>
    <a:srgbClr val="EAEE48"/>
    <a:srgbClr val="C2C2C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150" autoAdjust="0"/>
  </p:normalViewPr>
  <p:slideViewPr>
    <p:cSldViewPr snapToGrid="0" showGuides="1">
      <p:cViewPr>
        <p:scale>
          <a:sx n="17" d="100"/>
          <a:sy n="17" d="100"/>
        </p:scale>
        <p:origin x="-1626" y="-54"/>
      </p:cViewPr>
      <p:guideLst>
        <p:guide orient="horz" pos="5899"/>
        <p:guide pos="1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38250" y="685800"/>
            <a:ext cx="4381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C799C6-4360-4F53-8A1E-4C2719CB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0F1639-D028-4BEA-803D-C56FC1065987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3" y="10226675"/>
            <a:ext cx="357536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5" y="18653125"/>
            <a:ext cx="294449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0FA2-9325-4FE3-977D-29E3B0A7B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5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6A7B8-10F8-49DB-AD59-5F482F56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875" y="1319213"/>
            <a:ext cx="9464675" cy="2808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850" y="1319213"/>
            <a:ext cx="28241625" cy="2808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01A5-325B-4AAC-AC74-FA04A2E68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01850" y="1319213"/>
            <a:ext cx="37858700" cy="280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BDD9-792C-4776-B416-EFF5BCB1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9CDC-BB83-4BF8-84D8-C8C9D7F6F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21153438"/>
            <a:ext cx="357536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3952538"/>
            <a:ext cx="357536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7BA4-3275-45CA-9E34-215995CC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850" y="7680325"/>
            <a:ext cx="1885315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0" y="7680325"/>
            <a:ext cx="18853150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4F6F-DE61-4F77-A766-325BB629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3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317625"/>
            <a:ext cx="378555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7369175"/>
            <a:ext cx="1858486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10439400"/>
            <a:ext cx="1858486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0" y="7369175"/>
            <a:ext cx="1859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0" y="10439400"/>
            <a:ext cx="1859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81A65-07DC-4551-8111-41D93EE2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8DFF-0ED7-4C80-B799-32112257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0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29FE-85E9-4348-BE75-40E2CB531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311275"/>
            <a:ext cx="1383823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3" y="1311275"/>
            <a:ext cx="235140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38" y="6888163"/>
            <a:ext cx="1383823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09935-A23C-4CF5-9DF8-8F8F284A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88" y="23042563"/>
            <a:ext cx="252380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88" y="2941638"/>
            <a:ext cx="252380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88" y="25763538"/>
            <a:ext cx="252380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A9F2-ADE1-4862-BC3E-45ABEA74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1850" y="1319213"/>
            <a:ext cx="37858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8414" tIns="214207" rIns="428414" bIns="2142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1850" y="7680325"/>
            <a:ext cx="378587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8414" tIns="214207" rIns="428414" bIns="214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01850" y="29976763"/>
            <a:ext cx="9817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414" tIns="214207" rIns="428414" bIns="214207" numCol="1" anchor="t" anchorCtr="0" compatLnSpc="1">
            <a:prstTxWarp prst="textNoShape">
              <a:avLst/>
            </a:prstTxWarp>
          </a:bodyPr>
          <a:lstStyle>
            <a:lvl1pPr>
              <a:defRPr sz="6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0050" y="29976763"/>
            <a:ext cx="1332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414" tIns="214207" rIns="428414" bIns="214207" numCol="1" anchor="t" anchorCtr="0" compatLnSpc="1">
            <a:prstTxWarp prst="textNoShape">
              <a:avLst/>
            </a:prstTxWarp>
          </a:bodyPr>
          <a:lstStyle>
            <a:lvl1pPr algn="ctr">
              <a:defRPr sz="6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3450" y="29976763"/>
            <a:ext cx="9817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8414" tIns="214207" rIns="428414" bIns="214207" numCol="1" anchor="t" anchorCtr="0" compatLnSpc="1">
            <a:prstTxWarp prst="textNoShape">
              <a:avLst/>
            </a:prstTxWarp>
          </a:bodyPr>
          <a:lstStyle>
            <a:lvl1pPr algn="r">
              <a:defRPr sz="6600"/>
            </a:lvl1pPr>
          </a:lstStyle>
          <a:p>
            <a:pPr>
              <a:defRPr/>
            </a:pPr>
            <a:fld id="{A00EF957-5561-4605-8016-196F0720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2pPr>
      <a:lvl3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3pPr>
      <a:lvl4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4pPr>
      <a:lvl5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5pPr>
      <a:lvl6pPr marL="4572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6pPr>
      <a:lvl7pPr marL="9144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7pPr>
      <a:lvl8pPr marL="13716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8pPr>
      <a:lvl9pPr marL="18288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pitchFamily="34" charset="0"/>
        </a:defRPr>
      </a:lvl9pPr>
    </p:titleStyle>
    <p:bodyStyle>
      <a:lvl1pPr marL="1606550" indent="-1606550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ea typeface="+mn-ea"/>
          <a:cs typeface="+mn-cs"/>
        </a:defRPr>
      </a:lvl1pPr>
      <a:lvl2pPr marL="3481388" indent="-1339850" algn="l" defTabSz="4284663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354638" indent="-1069975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497763" indent="-1071563" algn="l" defTabSz="4284663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639300" indent="-1071563" algn="l" defTabSz="4284663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096500" indent="-1071563" algn="l" defTabSz="428466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553700" indent="-1071563" algn="l" defTabSz="428466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010900" indent="-1071563" algn="l" defTabSz="428466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468100" indent="-1071563" algn="l" defTabSz="428466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V9GtKDbykKRdrM&amp;tbnid=7g3R9s0ZIJrTeM:&amp;ved=0CAUQjRw&amp;url=http%3A%2F%2Fwww.iyufera.com%2Flatest-patagonia%2Fpatagonian-hog-nosed-skunk-70_22_1043.html&amp;ei=EtHtUdvCBZCE9QSG8YH4Bg&amp;bvm=bv.49641647,d.aWc&amp;psig=AFQjCNGAt8lIcBRFvueTBC8RJ_HryB9MYg&amp;ust=1374626045976417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://www.google.com/url?sa=i&amp;rct=j&amp;q=&amp;esrc=s&amp;frm=1&amp;source=images&amp;cd=&amp;cad=rja&amp;docid=qcv-H_6uYUvJMM&amp;tbnid=ctOQLX1zeYPnDM:&amp;ved=0CAUQjRw&amp;url=http%3A%2F%2Fwww.antarcticguide.com%2Fwildlife%2Fwhales%2Ftoothed-whales%2Fdolphins%2Fdolphins%2Fhourglass-dolphin%2F&amp;ei=aeLtUemmMoOc9QTijIH4Dg&amp;psig=AFQjCNHdTWf7teLdX0KxUNGU6T6nBCO4GA&amp;ust=1374630876776584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1.tif"/><Relationship Id="rId21" Type="http://schemas.openxmlformats.org/officeDocument/2006/relationships/image" Target="../media/image13.jpeg"/><Relationship Id="rId7" Type="http://schemas.openxmlformats.org/officeDocument/2006/relationships/hyperlink" Target="http://www.mammalsociety.org/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1.jpeg"/><Relationship Id="rId25" Type="http://schemas.openxmlformats.org/officeDocument/2006/relationships/hyperlink" Target="https://www.google.com/url?sa=i&amp;rct=j&amp;q=&amp;esrc=s&amp;frm=1&amp;source=images&amp;cd=&amp;cad=rja&amp;docid=nDmzkw9bcvVTBM&amp;tbnid=m-ZGfPwi9gPWuM:&amp;ved=0CAUQjRw&amp;url=https%3A%2F%2Fdrupal.org%2Fproject%2Fgplus_comments_block&amp;ei=5-XtUdTZEI_U9QTcsICQBg&amp;psig=AFQjCNG3IoPlmzahK0iGoLiKuzlggxdxJg&amp;ust=1374631766593409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gle.com/url?sa=i&amp;rct=j&amp;q=&amp;esrc=s&amp;frm=1&amp;source=images&amp;cd=&amp;cad=rja&amp;docid=53BQ2ku6fh2DDM&amp;tbnid=HUoY95vjD2-QMM:&amp;ved=0CAUQjRw&amp;url=http%3A%2F%2Fwww.biolib.cz%2Fen%2Fimage%2Fid180483%2F&amp;ei=JuHtUaoxh-DzBJL3gIgK&amp;bvm=bv.49478099,d.eWU&amp;psig=AFQjCNE1Dd0FKkuQt61o37qamhAH7tbfUg&amp;ust=1374630477708829" TargetMode="External"/><Relationship Id="rId20" Type="http://schemas.openxmlformats.org/officeDocument/2006/relationships/hyperlink" Target="http://www.google.com/url?sa=i&amp;rct=j&amp;q=&amp;esrc=s&amp;frm=1&amp;source=images&amp;cd=&amp;cad=rja&amp;docid=Cmdml0w6W4B6SM&amp;tbnid=I7kejLzhU8nTHM:&amp;ved=0CAUQjRw&amp;url=http%3A%2F%2Fwww.acuteaday.com%2Fblog%2Ftag%2Felephant-shrew%2F&amp;ei=fOPtUbayOoyE9gSj1oAQ&amp;psig=AFQjCNFYXVc2UmiewiYwmV23QQRMq1AA_g&amp;ust=1374631108596918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24" Type="http://schemas.openxmlformats.org/officeDocument/2006/relationships/image" Target="../media/image15.png"/><Relationship Id="rId5" Type="http://schemas.openxmlformats.org/officeDocument/2006/relationships/image" Target="../media/image3.jpeg"/><Relationship Id="rId15" Type="http://schemas.openxmlformats.org/officeDocument/2006/relationships/image" Target="../media/image10.jpeg"/><Relationship Id="rId23" Type="http://schemas.openxmlformats.org/officeDocument/2006/relationships/hyperlink" Target="http://www.google.com/url?sa=i&amp;rct=j&amp;q=&amp;esrc=s&amp;frm=1&amp;source=images&amp;cd=&amp;cad=rja&amp;docid=lMz2Yh5TZ9EaLM&amp;tbnid=mLsjgLLpEBAYwM:&amp;ved=0CAUQjRw&amp;url=http%3A%2F%2Fwww.unleashed-online.com%2F3-things-you-can-do-today-to-improve-your-linkedin-presence%2F&amp;ei=p-XtUe2jHIze8ATNuIHgBw&amp;psig=AFQjCNGwytIazEtbF_6g4mb3gCE1UvkGvg&amp;ust=1374631709071494" TargetMode="External"/><Relationship Id="rId28" Type="http://schemas.openxmlformats.org/officeDocument/2006/relationships/image" Target="../media/image17.png"/><Relationship Id="rId10" Type="http://schemas.openxmlformats.org/officeDocument/2006/relationships/image" Target="../media/image6.jpeg"/><Relationship Id="rId19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hyperlink" Target="http://www.google.com/url?sa=i&amp;rct=j&amp;q=&amp;esrc=s&amp;frm=1&amp;source=images&amp;cd=&amp;cad=rja&amp;docid=2japomm8yt_R9M&amp;tbnid=SDS94BvYMtzd0M:&amp;ved=0CAUQjRw&amp;url=http%3A%2F%2Fhub.aa.com%2Fen%2Faw%2Fjack-mayer-hamburg-armadillo-researcher%3Fzonemode%3Dpage2&amp;ei=g-DtUb_7OJTI9QTim4DoBQ&amp;bvm=bv.49478099,d.eWU&amp;psig=AFQjCNF2jVOO5Kdy3XXK07ADUuVsOg9_LQ&amp;ust=1374630366650559" TargetMode="External"/><Relationship Id="rId22" Type="http://schemas.openxmlformats.org/officeDocument/2006/relationships/image" Target="../media/image14.jpeg"/><Relationship Id="rId27" Type="http://schemas.openxmlformats.org/officeDocument/2006/relationships/hyperlink" Target="http://www.google.com/url?sa=i&amp;rct=j&amp;q=&amp;esrc=s&amp;frm=1&amp;source=images&amp;cd=&amp;cad=rja&amp;docid=b-tlMhcA5Kz4dM&amp;tbnid=nVDUQFPuj5eUaM:&amp;ved=0CAUQjRw&amp;url=http%3A%2F%2Fwww.lanereport.com%2F20777%2F2013%2F04%2Fap-twitter-account-hacked%2F&amp;ei=OebtUaXiGIaA8gTctoGYBA&amp;psig=AFQjCNEGltFGboaxmORLnt248GdRK_pS1Q&amp;ust=13746318211269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ChangeArrowheads="1"/>
          </p:cNvSpPr>
          <p:nvPr/>
        </p:nvSpPr>
        <p:spPr bwMode="auto">
          <a:xfrm>
            <a:off x="3800475" y="16002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MS Sans Serif"/>
              </a:rPr>
              <a:t>99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2746375" y="17938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MS Sans Serif"/>
              </a:rPr>
              <a:t>71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4" name="Rectangle 31"/>
          <p:cNvSpPr>
            <a:spLocks noChangeArrowheads="1"/>
          </p:cNvSpPr>
          <p:nvPr/>
        </p:nvSpPr>
        <p:spPr bwMode="auto">
          <a:xfrm>
            <a:off x="2351088" y="20494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MS Sans Serif"/>
              </a:rPr>
              <a:t>52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5" name="Rectangle 32"/>
          <p:cNvSpPr>
            <a:spLocks noChangeArrowheads="1"/>
          </p:cNvSpPr>
          <p:nvPr/>
        </p:nvSpPr>
        <p:spPr bwMode="auto">
          <a:xfrm>
            <a:off x="1884363" y="23034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MS Sans Serif"/>
              </a:rPr>
              <a:t>90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126" name="Picture 465" descr="Spotted-B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4678363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81" descr="ords_kangaroo_rat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9525"/>
            <a:ext cx="4619625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507" descr="http://www.donaldmjones.com/data/photos/1920_1pronghorn_antelope03160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2"/>
          <a:stretch>
            <a:fillRect/>
          </a:stretch>
        </p:blipFill>
        <p:spPr bwMode="auto">
          <a:xfrm>
            <a:off x="33886775" y="6350"/>
            <a:ext cx="3602038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7" name="Text Box 509"/>
          <p:cNvSpPr txBox="1">
            <a:spLocks noChangeArrowheads="1"/>
          </p:cNvSpPr>
          <p:nvPr/>
        </p:nvSpPr>
        <p:spPr bwMode="auto">
          <a:xfrm>
            <a:off x="1085850" y="8632825"/>
            <a:ext cx="15152688" cy="940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Stay Up To Date</a:t>
            </a:r>
            <a:endParaRPr lang="en-US" sz="5500" b="1" dirty="0" smtClean="0">
              <a:latin typeface="Calibri" pitchFamily="34" charset="0"/>
            </a:endParaRP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Digital Access to </a:t>
            </a:r>
            <a:r>
              <a:rPr lang="en-US" sz="5500" b="1" i="1" dirty="0" smtClean="0">
                <a:latin typeface="Calibri" pitchFamily="34" charset="0"/>
              </a:rPr>
              <a:t>Journal of Mammalogy</a:t>
            </a:r>
            <a:endParaRPr lang="en-US" sz="5500" b="1" dirty="0" smtClean="0">
              <a:latin typeface="Calibri" pitchFamily="34" charset="0"/>
            </a:endParaRP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and </a:t>
            </a:r>
            <a:r>
              <a:rPr lang="en-US" sz="5500" b="1" i="1" dirty="0" smtClean="0">
                <a:latin typeface="Calibri" pitchFamily="34" charset="0"/>
              </a:rPr>
              <a:t>Mammalian Species</a:t>
            </a:r>
            <a:endParaRPr lang="en-US" sz="5500" b="1" dirty="0" smtClean="0">
              <a:latin typeface="Calibri" pitchFamily="34" charset="0"/>
            </a:endParaRP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Page Charge Waivers for JM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ASM Newsletters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ASM Website, with Members’ Services 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Page and Mammal Images Library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ASM Facebook,</a:t>
            </a:r>
            <a:r>
              <a:rPr lang="en-US" sz="55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5500" b="1" dirty="0" smtClean="0">
                <a:latin typeface="Calibri" pitchFamily="34" charset="0"/>
              </a:rPr>
              <a:t>Google+, LinkedIn,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&amp; Twitter Accounts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World Mammal Societies Facebook Accounts</a:t>
            </a:r>
          </a:p>
          <a:p>
            <a:pPr lvl="2"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58" name="Text Box 510"/>
          <p:cNvSpPr txBox="1">
            <a:spLocks noChangeArrowheads="1"/>
          </p:cNvSpPr>
          <p:nvPr/>
        </p:nvSpPr>
        <p:spPr bwMode="auto">
          <a:xfrm>
            <a:off x="1085850" y="18499138"/>
            <a:ext cx="20116800" cy="77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Support Your Profession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Taxon-specific Guidelines for Care and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5500" b="1" dirty="0" smtClean="0">
                <a:latin typeface="Calibri" pitchFamily="34" charset="0"/>
              </a:rPr>
              <a:t>   Use of Wild Mammals in Research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Review &amp; Updates of Mammalian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5500" b="1" dirty="0" smtClean="0">
                <a:latin typeface="Calibri" pitchFamily="34" charset="0"/>
              </a:rPr>
              <a:t>   Taxonomy (</a:t>
            </a:r>
            <a:r>
              <a:rPr lang="en-US" sz="5500" b="1" i="1" dirty="0" smtClean="0">
                <a:latin typeface="Calibri" pitchFamily="34" charset="0"/>
              </a:rPr>
              <a:t>Mammal Species of the World</a:t>
            </a:r>
            <a:r>
              <a:rPr lang="en-US" sz="5500" b="1" dirty="0" smtClean="0">
                <a:latin typeface="Calibri" pitchFamily="34" charset="0"/>
              </a:rPr>
              <a:t>)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Review &amp; Accreditation of Scientific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5500" b="1" dirty="0" smtClean="0">
                <a:latin typeface="Calibri" pitchFamily="34" charset="0"/>
              </a:rPr>
              <a:t>   Collections</a:t>
            </a:r>
          </a:p>
          <a:p>
            <a:pPr lvl="2" eaLnBrk="1" hangingPunct="1">
              <a:buClr>
                <a:schemeClr val="tx1"/>
              </a:buClr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Position Papers, Resolutions, </a:t>
            </a:r>
            <a:r>
              <a:rPr lang="en-US" sz="5500" b="1" dirty="0">
                <a:latin typeface="Calibri" pitchFamily="34" charset="0"/>
              </a:rPr>
              <a:t>&amp;</a:t>
            </a:r>
            <a:r>
              <a:rPr lang="en-US" sz="5500" b="1" dirty="0" smtClean="0">
                <a:latin typeface="Calibri" pitchFamily="34" charset="0"/>
              </a:rPr>
              <a:t> Letters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5500" b="1" dirty="0" smtClean="0">
                <a:latin typeface="Calibri" pitchFamily="34" charset="0"/>
              </a:rPr>
              <a:t>   on Important </a:t>
            </a:r>
            <a:r>
              <a:rPr lang="en-US" sz="5500" b="1" dirty="0" err="1">
                <a:latin typeface="Calibri" pitchFamily="34" charset="0"/>
              </a:rPr>
              <a:t>M</a:t>
            </a:r>
            <a:r>
              <a:rPr lang="en-US" sz="5500" b="1" dirty="0" err="1" smtClean="0">
                <a:latin typeface="Calibri" pitchFamily="34" charset="0"/>
              </a:rPr>
              <a:t>ammalogical</a:t>
            </a:r>
            <a:r>
              <a:rPr lang="en-US" sz="5500" b="1" dirty="0" smtClean="0">
                <a:latin typeface="Calibri" pitchFamily="34" charset="0"/>
              </a:rPr>
              <a:t> Issues</a:t>
            </a:r>
          </a:p>
        </p:txBody>
      </p:sp>
      <p:sp>
        <p:nvSpPr>
          <p:cNvPr id="2572" name="Text Box 524"/>
          <p:cNvSpPr txBox="1">
            <a:spLocks noChangeArrowheads="1"/>
          </p:cNvSpPr>
          <p:nvPr/>
        </p:nvSpPr>
        <p:spPr bwMode="auto">
          <a:xfrm>
            <a:off x="28470225" y="8640763"/>
            <a:ext cx="12442825" cy="1024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ASM Annual Meeting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Discount on Registration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Showcase of Cutting Edge Research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Networking &amp; Professional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Development Opportunities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Participation in Policy Development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Expert-led Workshops </a:t>
            </a:r>
            <a:r>
              <a:rPr lang="en-US" sz="5500" b="1" dirty="0">
                <a:latin typeface="Calibri" pitchFamily="34" charset="0"/>
              </a:rPr>
              <a:t>&amp;</a:t>
            </a:r>
            <a:r>
              <a:rPr lang="en-US" sz="5500" b="1" dirty="0" smtClean="0">
                <a:latin typeface="Calibri" pitchFamily="34" charset="0"/>
              </a:rPr>
              <a:t> Symposia 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Socials, Field Trips, Live Auction,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&amp; Gordon L. Kirkland Run for 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Research </a:t>
            </a:r>
          </a:p>
          <a:p>
            <a:pPr lvl="2" eaLnBrk="1" hangingPunct="1">
              <a:defRPr/>
            </a:pPr>
            <a:endParaRPr lang="en-US" sz="5500" b="1" dirty="0" smtClean="0">
              <a:latin typeface="Calibri" pitchFamily="34" charset="0"/>
            </a:endParaRPr>
          </a:p>
          <a:p>
            <a:pPr lvl="2"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73" name="Text Box 525"/>
          <p:cNvSpPr txBox="1">
            <a:spLocks noChangeArrowheads="1"/>
          </p:cNvSpPr>
          <p:nvPr/>
        </p:nvSpPr>
        <p:spPr bwMode="auto">
          <a:xfrm>
            <a:off x="15103475" y="18499138"/>
            <a:ext cx="13366750" cy="68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International </a:t>
            </a:r>
            <a:r>
              <a:rPr lang="en-US" sz="55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Mammalogist</a:t>
            </a: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Benefits</a:t>
            </a:r>
            <a:endParaRPr lang="en-US" sz="5500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Reduced Membership Rates for 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Developing Countries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Latin American Student Research Grants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African Student Research Grants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Oliver P. Pearson Professional 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</a:t>
            </a:r>
            <a:r>
              <a:rPr lang="en-US" sz="5500" b="1" dirty="0" err="1" smtClean="0">
                <a:latin typeface="Calibri" pitchFamily="34" charset="0"/>
              </a:rPr>
              <a:t>Mammalogist</a:t>
            </a:r>
            <a:r>
              <a:rPr lang="en-US" sz="5500" b="1" dirty="0" smtClean="0">
                <a:latin typeface="Calibri" pitchFamily="34" charset="0"/>
              </a:rPr>
              <a:t> Award 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“Buddy System” Review Service</a:t>
            </a:r>
            <a:endParaRPr lang="en-US" sz="5500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2575" name="Text Box 527"/>
          <p:cNvSpPr txBox="1">
            <a:spLocks noChangeArrowheads="1"/>
          </p:cNvSpPr>
          <p:nvPr/>
        </p:nvSpPr>
        <p:spPr bwMode="auto">
          <a:xfrm>
            <a:off x="28562300" y="18499138"/>
            <a:ext cx="10585450" cy="77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Participate in Society Activities</a:t>
            </a:r>
            <a:endParaRPr lang="en-US" sz="5500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Run for ASM Office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Vote in Elections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Serve on Standing Committees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Nominate Award Candidates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Vote for Annual Meeting Site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Membership Directory </a:t>
            </a:r>
          </a:p>
          <a:p>
            <a:pPr lvl="2" eaLnBrk="1" hangingPunct="1">
              <a:defRPr/>
            </a:pPr>
            <a:r>
              <a:rPr lang="en-US" sz="5500" b="1" dirty="0">
                <a:latin typeface="Calibri" pitchFamily="34" charset="0"/>
              </a:rPr>
              <a:t> </a:t>
            </a:r>
            <a:r>
              <a:rPr lang="en-US" sz="5500" b="1" dirty="0" smtClean="0">
                <a:latin typeface="Calibri" pitchFamily="34" charset="0"/>
              </a:rPr>
              <a:t>  (</a:t>
            </a:r>
            <a:r>
              <a:rPr lang="en-US" sz="5500" b="1" dirty="0" smtClean="0">
                <a:solidFill>
                  <a:srgbClr val="000000"/>
                </a:solidFill>
                <a:latin typeface="Calibri" pitchFamily="34" charset="0"/>
              </a:rPr>
              <a:t>~</a:t>
            </a:r>
            <a:r>
              <a:rPr lang="en-US" sz="5500" b="1" dirty="0" smtClean="0">
                <a:latin typeface="Calibri" pitchFamily="34" charset="0"/>
              </a:rPr>
              <a:t>2500 members)</a:t>
            </a:r>
          </a:p>
          <a:p>
            <a:pPr lvl="2" defTabSz="914400" eaLnBrk="1" hangingPunct="1">
              <a:buClr>
                <a:srgbClr val="000000"/>
              </a:buClr>
              <a:defRPr/>
            </a:pPr>
            <a:r>
              <a:rPr lang="en-US" sz="5500" b="1" dirty="0" smtClean="0">
                <a:latin typeface="Calibri" pitchFamily="34" charset="0"/>
              </a:rPr>
              <a:t> </a:t>
            </a:r>
            <a:endParaRPr lang="en-US" sz="5500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5134" name="Rectangle 530"/>
          <p:cNvSpPr>
            <a:spLocks noChangeArrowheads="1"/>
          </p:cNvSpPr>
          <p:nvPr/>
        </p:nvSpPr>
        <p:spPr bwMode="auto">
          <a:xfrm>
            <a:off x="9264650" y="26231850"/>
            <a:ext cx="23774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500" b="1">
                <a:latin typeface="Calibri" pitchFamily="34" charset="0"/>
              </a:rPr>
              <a:t>Mam·mal·o·gy / a branch of zoology dealing with mammals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500" b="1">
                <a:latin typeface="Calibri" pitchFamily="34" charset="0"/>
              </a:rPr>
              <a:t>Mam·mal·o·gist / a person with the best job in the world!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500" b="1">
                <a:latin typeface="Calibri" pitchFamily="34" charset="0"/>
                <a:hlinkClick r:id="rId7"/>
              </a:rPr>
              <a:t>www.mammalsociety.org/</a:t>
            </a:r>
            <a:r>
              <a:rPr lang="en-US" altLang="en-US" sz="6500" b="1">
                <a:latin typeface="Calibri" pitchFamily="34" charset="0"/>
              </a:rPr>
              <a:t> </a:t>
            </a:r>
          </a:p>
        </p:txBody>
      </p:sp>
      <p:pic>
        <p:nvPicPr>
          <p:cNvPr id="5135" name="Picture 545" descr="http://www.iyufera.com/data/photos/1043_1patagonian_hog_nosed_skunk_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1"/>
          <a:stretch>
            <a:fillRect/>
          </a:stretch>
        </p:blipFill>
        <p:spPr bwMode="auto">
          <a:xfrm>
            <a:off x="21131213" y="4763"/>
            <a:ext cx="4360862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5" name="Text Box 437"/>
          <p:cNvSpPr txBox="1">
            <a:spLocks noChangeArrowheads="1"/>
          </p:cNvSpPr>
          <p:nvPr/>
        </p:nvSpPr>
        <p:spPr bwMode="auto">
          <a:xfrm>
            <a:off x="-5064125" y="3236913"/>
            <a:ext cx="52190650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5200" dirty="0" smtClean="0">
                <a:solidFill>
                  <a:srgbClr val="0099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Rockwell Extra Bold" pitchFamily="18" charset="0"/>
              </a:rPr>
              <a:t>American Society of </a:t>
            </a:r>
            <a:r>
              <a:rPr lang="en-US" sz="15200" dirty="0" err="1" smtClean="0">
                <a:solidFill>
                  <a:srgbClr val="0099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Rockwell Extra Bold" pitchFamily="18" charset="0"/>
              </a:rPr>
              <a:t>Mammalogists</a:t>
            </a:r>
            <a:endParaRPr lang="en-US" sz="15200" dirty="0" smtClean="0">
              <a:solidFill>
                <a:srgbClr val="00990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27" name="Text Box 437"/>
          <p:cNvSpPr txBox="1">
            <a:spLocks noChangeArrowheads="1"/>
          </p:cNvSpPr>
          <p:nvPr/>
        </p:nvSpPr>
        <p:spPr bwMode="auto">
          <a:xfrm>
            <a:off x="-4402138" y="6057900"/>
            <a:ext cx="50866676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12000" dirty="0" smtClean="0">
                <a:solidFill>
                  <a:srgbClr val="0099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Rockwell Extra Bold" pitchFamily="18" charset="0"/>
              </a:rPr>
              <a:t>Membership Benefits</a:t>
            </a:r>
          </a:p>
        </p:txBody>
      </p:sp>
      <p:sp>
        <p:nvSpPr>
          <p:cNvPr id="2067" name="Text Box 523"/>
          <p:cNvSpPr txBox="1">
            <a:spLocks noChangeArrowheads="1"/>
          </p:cNvSpPr>
          <p:nvPr/>
        </p:nvSpPr>
        <p:spPr bwMode="auto">
          <a:xfrm>
            <a:off x="15103475" y="8640763"/>
            <a:ext cx="13395325" cy="94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84663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Benefits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Reduced Membership Rates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Grants-In-Aid of Research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Student Honoraria, Fellowships,</a:t>
            </a: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and Travel Awards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Student Social/Mixer at Annual Meeting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Presentation Evaluation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Professional Development </a:t>
            </a:r>
            <a:r>
              <a:rPr lang="en-US" sz="5500" b="1" dirty="0">
                <a:latin typeface="Calibri" pitchFamily="34" charset="0"/>
              </a:rPr>
              <a:t>&amp;</a:t>
            </a:r>
            <a:endParaRPr lang="en-US" sz="5500" b="1" dirty="0" smtClean="0">
              <a:latin typeface="Calibri" pitchFamily="34" charset="0"/>
            </a:endParaRPr>
          </a:p>
          <a:p>
            <a:pPr lvl="2" eaLnBrk="1" hangingPunct="1">
              <a:defRPr/>
            </a:pPr>
            <a:r>
              <a:rPr lang="en-US" sz="5500" b="1" dirty="0" smtClean="0">
                <a:latin typeface="Calibri" pitchFamily="34" charset="0"/>
              </a:rPr>
              <a:t>   Career Enhancement Workshops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sz="5500" b="1" dirty="0" smtClean="0">
                <a:latin typeface="Calibri" pitchFamily="34" charset="0"/>
              </a:rPr>
              <a:t> Meal with a </a:t>
            </a:r>
            <a:r>
              <a:rPr lang="en-US" sz="5500" b="1" dirty="0" err="1" smtClean="0">
                <a:latin typeface="Calibri" pitchFamily="34" charset="0"/>
              </a:rPr>
              <a:t>Mammalogist</a:t>
            </a:r>
            <a:r>
              <a:rPr lang="en-US" sz="5500" b="1" dirty="0" smtClean="0">
                <a:latin typeface="Calibri" pitchFamily="34" charset="0"/>
              </a:rPr>
              <a:t> Program</a:t>
            </a:r>
          </a:p>
          <a:p>
            <a:pPr lvl="2" eaLnBrk="1" hangingPunct="1">
              <a:defRPr/>
            </a:pPr>
            <a:r>
              <a:rPr lang="en-US" sz="5500" b="1" dirty="0" smtClean="0">
                <a:solidFill>
                  <a:srgbClr val="0099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13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7041475"/>
            <a:ext cx="4541837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536" descr="http://www.mammalsociety.org/uploads/ASM2007Group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050" y="26962100"/>
            <a:ext cx="6457950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546" descr="https://photos-4.dropbox.com/t/0/AAC-GEb-f2ZKozQyjV6XPrVSUS8UmFshEUtCgb8LMVAdTw/12/2874/jpeg/32x32/3/1374544800/0/2/Eulemur%20fulvus.jpg/hiRR6RnXUmfZ8vEIzxV6lyO8H39HChTWYwkvf9uAbOk?size=1024x76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>
            <a:fillRect/>
          </a:stretch>
        </p:blipFill>
        <p:spPr bwMode="auto">
          <a:xfrm>
            <a:off x="29778325" y="14288"/>
            <a:ext cx="4108450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554" descr="https://photos-3.dropbox.com/t/0/AACbLguNEx-k18AUuy0tirRcfYOdHiEGczy7SGdpcc763w/12/2874/jpeg/32x32/3/1374544800/0/2/Marmosopa%20parvidens.jpg/Qj68SakN4jPBeqfhsrmBoSPzsZqwFjTkgNOyXBYCLA4?size=1024x76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4807"/>
          <a:stretch>
            <a:fillRect/>
          </a:stretch>
        </p:blipFill>
        <p:spPr bwMode="auto">
          <a:xfrm>
            <a:off x="25492075" y="14288"/>
            <a:ext cx="4286250" cy="310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556" descr="http://c.hub.aa.com/issueimages/xlarge/3958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1"/>
          <a:stretch>
            <a:fillRect/>
          </a:stretch>
        </p:blipFill>
        <p:spPr bwMode="auto">
          <a:xfrm>
            <a:off x="12469813" y="7938"/>
            <a:ext cx="4319587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558" descr="http://www.biolib.cz/IMG/GAL/BIG/180483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/>
          <a:stretch>
            <a:fillRect/>
          </a:stretch>
        </p:blipFill>
        <p:spPr bwMode="auto">
          <a:xfrm>
            <a:off x="37399913" y="6350"/>
            <a:ext cx="4662487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560" descr="http://www.antarcticguide.com/wp-content/uploads/2011/10/DSC_1125-Lag-cruciger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/>
          <a:stretch>
            <a:fillRect/>
          </a:stretch>
        </p:blipFill>
        <p:spPr bwMode="auto">
          <a:xfrm>
            <a:off x="9301163" y="12700"/>
            <a:ext cx="3578225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562" descr="http://www.acuteaday.com/blog/wp-content/uploads/2012/05/long-eared-elephant-shrew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r="7651"/>
          <a:stretch>
            <a:fillRect/>
          </a:stretch>
        </p:blipFill>
        <p:spPr bwMode="auto">
          <a:xfrm>
            <a:off x="16789400" y="9525"/>
            <a:ext cx="4333875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AutoShape 566" descr="data:image/jpeg;base64,/9j/4AAQSkZJRgABAQAAAQABAAD/2wCEAAkGBxEOEg8OEhAQDw4PEA8QDg8PDhURDhAPFBEWFhQSExMYKDQhGBoxGxMWITMhJSkrLy8uGCszOjMuOiktLisBCgoKDg0OGhAQGyskHyQtLCwsLCwsLCwsLCwsLy0sLCwsLCw1LCwsLCwsLCwsLCwsLCwsLCwsKywsLCwsLCwsL//AABEIAKgBLAMBEQACEQEDEQH/xAAcAAEAAgIDAQAAAAAAAAAAAAAABgcFCAECBAP/xABLEAABAwECBgsNBwEIAwAAAAAAAQIDBAYRBQcXNJOzEiExVGRxc3Sx0dITFjIzNUFRUlNhgZGyFBUiJHKDwYIjQkOSlKGiwiVEYv/EABkBAQADAQEAAAAAAAAAAAAAAAADBAUCAf/EACoRAQABAgQGAgMBAQEBAAAAAAABAgMEEzJRERIUMTNxQWEhQoEiUiPw/9oADAMBAAIRAxEAPwC8QAAAAAAAAAAAAAAAAAAAAAAAAAAAAAAAAAAAAAAAAAAAADw4UwtBSNR80rImrtN2S7bl/wDlN1Tqmiqv8Uw8qqinuwK4xMHJ/iyLxQP6ibpbuyPOpcZRcHe1k0D+odLd2M6kyi4O9rJoH9Q6W7sZ1JlFwd7WTQP6h0t3YzqTKLg72smgf1DpbuxnUmUXB3tZNA/qHS3djOpMouDvayaB/UOlu7GdSZRcHe1k0D+odLd2M6kyi4O9rJoH9Q6W7sZ1JlFwd7WTQP6h0t3YzqTKLg72smgf1DpbuxnUmUXB3tZNA/qHS3djOpMouDvayaB/UOlu7GdSZRcHe1k0D+odLd2M6kyi4O9rJoH9Q6W7sZ1LK4ItNSVi7GGdrn7a9zdeyRU9zXbakddmujVDqmuKuzMEbt1e5ERVVURERVVVW5ERPOBgJbbYOYqtWrjVU3di172/BzUuUmjD3Z+HGZTu6d/WDt9N0cnZHTXdjNp3O/rB2+m6OTsjpruxm07nf1g7fTdHJ2R013Yzadzv6wdvpujk7I6a7sZtO539YO303RydkdNd2M2nc7+sHb6bo5OyOmu7GbTud/WDt9N0cnZHTXdjNp3O/rB2+m6OTsjpruxm07nf1g7fTdHJ2R013Yzadzv6wdvpujk7I6a7sZtO539YO303RydkdNd2M2nc7+sHb6bo5OyOmu7GbTud/WDt9N0cnZHTXdjNp3O/rB2+m6OTsjpruxm07uzLb4OcqIlWy9fWa9qfFVS5B093/kzKd0gjkRyI5qo5rkRWq1UVFRdxUVN0h7O3YAeSKJtzhF1RW1Cqqq2KR0LE8zWxrsVRPiir8TZw9EU24UrtXGpgCZGAAAAAAAAAAAAAAAAO8Mzo3Nexyse1UcxzVuVrk3FQTET+Je8eHZsPgmq7vBBN7WKOS79TUX+TDrjlqmF+meMIdjcrnx00MLVVGzyqkly+Exjb9ivuvVF+BawVMTXxn4RXp/CpTVVgAAAAAAAAAAAAAAAAAtLE9XvfHU06qqshdE+O/wDu902eyanuvZf8VMvG0RFUVR8rFifxwWIUk4p5I16tFndZzqp1zjbs+On0oV6pY8kcgAAAAAAAAAAAHvAcgcADwD0bAWVzKi5tBq0MS9rq9yv0aYQ7HH4uj5SX6WlrA6pRXu0KvNNXAAAAAAAAAAAAAAAAACyMTPhV/FS9Mxm479f6nsfKzigsCnkjXu0Wd1nOqnXONuz46fShXqljiRyAAAAAAAAAPtR0kk72wxMdJK9bmsal6r1J712kPKqopjjMvYiZ7LGwJiwbcjquZVd54YFuanudIu2vwROMoV42f0hYpsbpPBYbBzEu+ysd75HPkX/kqlecRdn5SZVOz6LY3By/+lB8GXdB5n3N3uXTsh+MezdJR0zJoIUikdOyNVR71TYqx6qmxVbv7qeYtYW9XVXwmfwiu0U0xxiFcF9WANgLK5lRc2g1aGLe8lXuV+jTCHY4/F0fKS/ShawOqUV7tCrzTVwAAAAAAAAB3ghdI5sbGue9y3NY1Fc5y+hETdPJmIjjJCd4GxZTSIj6iVIEX/DYiSS/F3gtX5lGvHRH4pjimps7pJBizoWp+Jah6+l0qJ9KIQTjLk7JMml3di1oF806cU3Wh51lwyaWPwti3o44ppWyVCOjikeiK9itVWtVURfw7m0dU4y5xiHlVmngqk1VZyBZGJnwq/ipemYzcd+v9T2PlZxQWBTyRr3aLO6znVTrnG3Z8dPpQr1SxxI5AAAAAAAACrcBdGLyziUdO2Z7fzVQ1HSKqbbGLttiT0bVyr7+JDJxN3nr4R2hctUcsJaV0oAAgmOBfykCemrbqZS3gvJPpBf0qlNNVANgLK5lRc2g1aGLe8lXuV+jTCHY4/F0fKS/ShawOqUV7tCrzTVwAAAAAAAAecRdVgbKtoYmyyNRauVqLIq7sTV20ib6Pf6V4kMfEX5uVcI7LduiKYSwrpAAB4MPZtVc3n1anVGuPbyrtLXdDfUXIFkYmfCr+Kl6ZjNx36/1PY+VnFBYFPJGvdos7rOdVOucbdnx0+lCvVLHEjkAAAAAAAA92A6ZJqmmhXbbJPC1yelqvTZJ8rzi5Vwomfp1THGYbDIYi+5AgdtrdvoplpaeON8jWtWWSW9WtVyXoxGNVL1uuW+/zpulzD4aK45qpQXLsxPCEYyl4Q9FLoH9ss9Ha+//AL+I86pirQWsqcIMZFMkKMjf3Rvco3Mdsti5u2quXaucp3bw9NueMOark1R+WCJkYBsBZXMqLm0GrQxb3kq9yv0aYQ7HH4uj5SX6ULWB1SivdoVeaauAAAAAAAAZ+weD0qa6nYqXsY5ZXp7o02Sf8tiV8VXy25d2441QvcxlwA8uEcIw0rO6TSMiZfdsnuuvX0InnX3IdU0zVPCIeTMR3R92MLBybXd3L70glu6CbpLuzjNpePCtvcHyQzxtler3wysancJEvc5iom3d6VPacLdiqJmHM3aeCnkNhWcgWRiZ8Kv4qXpmM3Hfr/U9j5WcUFgU8ka92izus51U65xt2fHT6UK9UscSOQAAAAAAADL2Rz6i5xH0kV/x1O6NUL9Qxl4UCire+UK3lI9TGa+G8cKNzVLAE7gAAANgLK5lRc2g1aGLe8lXuV+jTCHY4/F0fKS/ShawOqUV7tCrzTVwAAAAAAACbYo231si+ilku0kaFLH6I9pbOpcBlrQBTGNGtdJXOiVV2EDI2Mb5kVzUe5eNdkif0oauCpiLfHdUu1f64IgXEYAAAWRiZ8Kv4qXpmM3Hfr/U9j5WcUFgU8ka92izus51U65xt2fHT6UK9UscSOQAAAAAAHdI3Lto1yp6Uatx5xjd7wll7JRuStovwuRPtEe61fSRX5jLl1RE80L6QxoXnKnoou3cblwhWKjXKndGbaNW7xMZrYaYyoUrkTzSwPcneq7/ACqT80buOEuHMVN1FTjRUHGDg6nrwA2AsrmVFzaDVoYt7yVe5X6NMIdjj8XR8pL9KFrA6pRXu0KvNNXAAAAAAAAJxihzybmr9bEUcfoj2ms91vGYsgFG4xvKNV+zqWGxhPFCnd1yjZZcAAABZGJnwq/ipemYzcd+v9T2PlZxQWBTyRr3aLO6znVTrnG3Z8dPpQr1SxxI5AAAAAA5Avawvk+i5Bv8mNf8lXtet6IZ24iduQAAABBsbr7qOJPWqmJ8opF/gtYOP/T+Ib+lUZqKgBsBZXMqLm0GrQxb3kq9yv0aYQ7HH4uj5SX6ULWB1SivdoVeaauAAAAABJLL2OlwlG+WOWONGSdzVHo69V2KOvS79RWvYmLU8JhJRbmpmcllTviD5P6iHr6dnWTO6Q2IsZNg2d80ksUjXwujRGI69FV7HX7fm/CV8TiYu0xEQ7t25pninBVTAFeWpsDPW1U1SyaFjZNhc1yO2SbGNrdu79Jds4qLdEUzCCu1MzxYnJZU74g+T+ol66nZzkTu8GHbAzUUElS+eFzI9je1qO2Sq5yNREvT0uQ7t4uK6opiHlVqaY4oiXEQBZGJnwq/ipemYzcd+v8AU9j5WcUFgU8ka92izus51U65xt2fHT6UK9UscSOQAAAAAOQL2sL5PouQb/JjX/LV7XremGeInYAAAAK/xwv/AC9K301Kr8oZOsuYLXPpBf7Qqo0lUA2AsrmVFzaDVoYt7yVe5X6NMIdjj8XR8pL9KFrA6pRXu0KvNNXAAAAAAtnE9mtRzldUwy8bqj0s2e0p6UkwAAAAAEMxrz7Ch2PtZ4mfK9//AELWDj/0RXtKnDXVQCyMTPhV/FS9Mxm479f6nsfKzigsCnkjXu0Wd1nOqnXONuz46fShXqljiRyAAAAAAAzFHamugYyGOqeyKNEaxiMjVGtTzXq28iqsW6p4zDuK6o7SzNmrWV8tXSxSVT3xvmY17VZGiOaq7aXo28hvWLdNEzEO6LlXNH5XGhlwtuVPRUNsLU10FbVQxVT44mPYjGIyNUaixMVdtW37qqaVixbqtxMwqXK6oqnhLDd+mEt+SaOLsk3TWv8AlxmV7vFhTDtVVo1s87pmsVXMRzWJcqpcq/hRPMd0WqKPzTDyapnuxx25ANgLK5lRc2g1aGLe8lXuV+jTCHY4/F0fKS/ShawOqUV7tCrzTVwAAAAALZxPZrUc5XVMMvG649LNntKelJMAAAAABXOOSe6Oji9aSV/+VqN/7l7Ax/qZQX5/EKvNNXALIxM+FX8VL0zGbjv1/qex8rOKCwKeSNe7RZ3Wc6qdc427Pjp9KFeqWOJHIAAAAAAABl7I59Rc4j6SK/46ndGqF+oYsLwp6KKt75QreUj1MZr4bxQo3NUsATuAAAA2AsrmVFzaDVoYt7yVe5X6NMIdjj8XR8pL9KFrA6pRXu0KvNNXAAAAAA9NJhGeFFbFPNE1VvVsUrmIq7l6o1d3aOKqKau8ETMPv9+1m+6r/UydZ5k0bQ95p3TLFXhKeaqlbLPNK1KZ7kbJM97UXukaXoiru7a/MpY2immiOEfKWzMzK1DPWQCmbfYWqYq+pZHUzxsTuVzGTvaxL4WKtzUW5Ns1cLbom1HGFS5VPMj/AN+1m+6r/UydZPk0bQ45p3earrpZ7lllllVt+xWWRz9jfu3bLc3DumimntDyZmXwOgAsjEz4VfxUvTMZuO/X+p7Hys4oLAp5I17tFndZzqp1zjbs+On0oV6pY4kcgAAAAAAAGXsjn1FziPpIr/jqd0aoX6hiwvCnooq3vlCt5SPUxmvhvFCjc1SwBO4AAADYCyuZUXNoNWhi3vJV7lfo0wh2OPxdHykv0oWsDqlFe7Qq801cAAAAAAAAnGKHPJuav1sRRx+iPaaz3W8ZiyAUbjG8o1X7OpYbGE8UKdzXKNllwAAAFkYmfCr+Kl6ZjNx36/1PY+VnFBYFPJGvdos7rOdVOucbdnx0+lCvVLHXkrkvD3hJeDhJeDhJeDhJeDhJeDhJeDhLL2QX89Rc4j6SK/46nVEf6hfqGKvCgUTb1f8AyFbyjNTGbGF8UKVyP9SwN5O44SXg4SXg4AeNgLK5lRc2g1aGJe8lXuV+jTCHY4/F0fKS/ShawOqUV7tCrzTVwAAAAAAACcYoc8m5q/WxFHH6I9prPdbxmLIBRuMbyjVfs6lhsYTxQp3dco2WXAAAAWRiZ8Kv4qXpmM3Hfr/U9j5WcUFgU8ka92izus51U65xt2fHT6UK9UvRglP7P+p38Cru9p7PZccui4BcAuAXALgFwGRs6n5ql5aPpI72iXVGqFvIZULQp6Kntan5yp/WzVMNKxohVr7sRcTOS4DpMn4X/pd0Kew8lHSVG2AsrmVFzaDVoYt7yVe5X6NMIdjj8XR8pL9KFrA6pRXu0KvNNXAAAAAAAAJxihzybmr9bEUcfoj2ms91vGYsgFG4xvKNV+zqWGxhPFCnd1yjZZcAAABZGJnwq/ipemYzcd+v9T2PlZxQWBTyRr3aLO6znVTrnG3Z8dPpQr1S9OCfF/1O/gV93VPZ7Dl6AAAAAAAyFnc6peWj6SO9ol1RqhbyGVC0KeiqLW55U/rZq2GlY0Qq192IJnIB0m8F/wCl3Qoju8lHCdG2AsrmVFzaDVoYl7yVe5X6NMIdjj8XR8pL9KFrA6pRXu0KvNNXAAAAAAAAJxihzybmr9bEUcfoj2ms91vGYsgFG4xvKNV+zqWGxhPFCnd1yjZZcAAABZGJnwq/ipemYzcd+v8AU9j5WcUFhwp5I1/tRErKysau0v2mZ3wc9XJ/sqG3Z/NuPSjXH+pealrljbsUai7areqr5zqaeLyJ4Pt96u9RvzU85IOY+9Xeo35qOSDmPvV3qN+ajkg5j71d6jfmo5IOY+9Xeo35qOSDmPvV3qN+ajkg5j71d6jfmo5IOZ96HD74ZI5kja5Y3tejVcqIqp5rzmu1FUTD2K+E8UoyqT71h0r+or9DT/0kz52Mqk+9YdK7qHQ0/wDRnzsjWFLRvqZZJ1jY1ZFRVajlVEuajd34FiizFMcOKOa5meLy/ervUb81OuSHnMfervUb81HJBzOr8KOVFTYN20VN1fOh7FBzPAp25bB2biVlJSMXac2ngRU9CpGl5h3Z411T9r9PaELxxp/Z0nKS/QhawOuUV7tCrzUVwAAAAAAACcYoc8m5q/WxFHH6I9prPdbxmLIBRuMbyjVfs6lhsYTxQp3Nco2WXAAAAWRiZT8VdxUvTMZuO/X+p7Hys4oLABDLY2GbXv8AtET0inVER+ybeyS5LkVbtxbtq8tWMTNv8T2RXLfN+YQ92LSv8y06/uu7JZ6y39osipxk1r+D6Zeye9Zb+3mTUZNa/g+mXsnnWW/syajJrX8H0y9kdZb+zJqMmtfwfTL2R1lv7Mmoya1/B9MvZHWW/syajJrX8H0y9kdZb+zJqMmtfwfTL2R1lv7Mmoya1/B9MvZHWW/syajJrX8H0y9k96y39mTUZNa/g+mXsjrLf2ZNRk1r+D6ZeyedZb+zJqMmtfwfTL2R1lv7Mmoya1/B9MvZHWW/syajJrX8H0zuye9Zb+3uTUzOAcWSte19VIxzGresMaKqP9znL5vgQ3MZxjhTDqmxuspEKKwxFqMAx4RgWB6q1UVHxyIl6skRFuW7zpcqoqehSS1cm3VzQ4ro5o4KzlxaV6KqItO5vmd3VyXpxKm0aPW2/tBk1OuTbCHB9MvUOtt/Zk1GTbCHB9MvUOtt/Zk1GTbCHB9MvUOtt/Zk1GTbCHB9MvUOtt/Zk1GTbCHB9MvUOtt/Zk1GTbCHB9MvUOtt/Zk1GTbCHB9MvUOtt/Zk1JNYCyVVQVEk0yR7B0Do02EmyXZK9i7l3oapWxWIpuUxFKS3RNM/lYBTTAFY2vsRWVlXPURJF3OTuex2citd+GNrVvS70opfsYqiiiKZ4q9duZq4ww+TbCHB9MvUTdbb+3OTUZNsIcH0y9Q6239mTUZNsIcH0y9Q6239mTU5Zi0r1VEX7Oiede6uW74I0TjbfxxMmpZNkrOswbD3JrtnI9dnLJddsnXXJcnmRE3E6zPvXZu1cZT0UcsM4ROw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296863" y="-639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8" name="AutoShape 568" descr="data:image/jpeg;base64,/9j/4AAQSkZJRgABAQAAAQABAAD/2wCEAAkGBxEOEg8OEhAQDw4PEA8QDg8PDhURDhAPFBEWFhQSExMYKDQhGBoxGxMWITMhJSkrLy8uGCszOjMuOiktLisBCgoKDg0OGhAQGyskHyQtLCwsLCwsLCwsLCwsLy0sLCwsLCw1LCwsLCwsLCwsLCwsLCwsLCwsKywsLCwsLCwsL//AABEIAKgBLAMBEQACEQEDEQH/xAAcAAEAAgIDAQAAAAAAAAAAAAAABgcFCAECBAP/xABLEAABAwECBgsNBwEIAwAAAAAAAQIDBAYRBQcXNJOzEiExVGRxc3Sx0dITFjIzNUFRUlNhgZGyFBUiJHKDwYIjQkOSlKGiwiVEYv/EABkBAQADAQEAAAAAAAAAAAAAAAADBAUCAf/EACoRAQABAgQGAgMBAQEBAAAAAAABAgMEEzJRERIUMTNxQWEhQoEiUiPw/9oADAMBAAIRAxEAPwC8QAAAAAAAAAAAAAAAAAAAAAAAAAAAAAAAAAAAAAAAAAAAADw4UwtBSNR80rImrtN2S7bl/wDlN1Tqmiqv8Uw8qqinuwK4xMHJ/iyLxQP6ibpbuyPOpcZRcHe1k0D+odLd2M6kyi4O9rJoH9Q6W7sZ1JlFwd7WTQP6h0t3YzqTKLg72smgf1DpbuxnUmUXB3tZNA/qHS3djOpMouDvayaB/UOlu7GdSZRcHe1k0D+odLd2M6kyi4O9rJoH9Q6W7sZ1JlFwd7WTQP6h0t3YzqTKLg72smgf1DpbuxnUmUXB3tZNA/qHS3djOpMouDvayaB/UOlu7GdSZRcHe1k0D+odLd2M6kyi4O9rJoH9Q6W7sZ1LK4ItNSVi7GGdrn7a9zdeyRU9zXbakddmujVDqmuKuzMEbt1e5ERVVURERVVVW5ERPOBgJbbYOYqtWrjVU3di172/BzUuUmjD3Z+HGZTu6d/WDt9N0cnZHTXdjNp3O/rB2+m6OTsjpruxm07nf1g7fTdHJ2R013Yzadzv6wdvpujk7I6a7sZtO539YO303RydkdNd2M2nc7+sHb6bo5OyOmu7GbTud/WDt9N0cnZHTXdjNp3O/rB2+m6OTsjpruxm07nf1g7fTdHJ2R013Yzadzv6wdvpujk7I6a7sZtO539YO303RydkdNd2M2nc7+sHb6bo5OyOmu7GbTud/WDt9N0cnZHTXdjNp3O/rB2+m6OTsjpruxm07uzLb4OcqIlWy9fWa9qfFVS5B093/kzKd0gjkRyI5qo5rkRWq1UVFRdxUVN0h7O3YAeSKJtzhF1RW1Cqqq2KR0LE8zWxrsVRPiir8TZw9EU24UrtXGpgCZGAAAAAAAAAAAAAAAAO8Mzo3Nexyse1UcxzVuVrk3FQTET+Je8eHZsPgmq7vBBN7WKOS79TUX+TDrjlqmF+meMIdjcrnx00MLVVGzyqkly+Exjb9ivuvVF+BawVMTXxn4RXp/CpTVVgAAAAAAAAAAAAAAAAAtLE9XvfHU06qqshdE+O/wDu902eyanuvZf8VMvG0RFUVR8rFifxwWIUk4p5I16tFndZzqp1zjbs+On0oV6pY8kcgAAAAAAAAAAAHvAcgcADwD0bAWVzKi5tBq0MS9rq9yv0aYQ7HH4uj5SX6WlrA6pRXu0KvNNXAAAAAAAAAAAAAAAAACyMTPhV/FS9Mxm479f6nsfKzigsCnkjXu0Wd1nOqnXONuz46fShXqljiRyAAAAAAAAAPtR0kk72wxMdJK9bmsal6r1J712kPKqopjjMvYiZ7LGwJiwbcjquZVd54YFuanudIu2vwROMoV42f0hYpsbpPBYbBzEu+ysd75HPkX/kqlecRdn5SZVOz6LY3By/+lB8GXdB5n3N3uXTsh+MezdJR0zJoIUikdOyNVR71TYqx6qmxVbv7qeYtYW9XVXwmfwiu0U0xxiFcF9WANgLK5lRc2g1aGLe8lXuV+jTCHY4/F0fKS/ShawOqUV7tCrzTVwAAAAAAAAB3ghdI5sbGue9y3NY1Fc5y+hETdPJmIjjJCd4GxZTSIj6iVIEX/DYiSS/F3gtX5lGvHRH4pjimps7pJBizoWp+Jah6+l0qJ9KIQTjLk7JMml3di1oF806cU3Wh51lwyaWPwti3o44ppWyVCOjikeiK9itVWtVURfw7m0dU4y5xiHlVmngqk1VZyBZGJnwq/ipemYzcd+v9T2PlZxQWBTyRr3aLO6znVTrnG3Z8dPpQr1SxxI5AAAAAAAACrcBdGLyziUdO2Z7fzVQ1HSKqbbGLttiT0bVyr7+JDJxN3nr4R2hctUcsJaV0oAAgmOBfykCemrbqZS3gvJPpBf0qlNNVANgLK5lRc2g1aGLe8lXuV+jTCHY4/F0fKS/ShawOqUV7tCrzTVwAAAAAAAAecRdVgbKtoYmyyNRauVqLIq7sTV20ib6Pf6V4kMfEX5uVcI7LduiKYSwrpAAB4MPZtVc3n1anVGuPbyrtLXdDfUXIFkYmfCr+Kl6ZjNx36/1PY+VnFBYFPJGvdos7rOdVOucbdnx0+lCvVLHEjkAAAAAAAA92A6ZJqmmhXbbJPC1yelqvTZJ8rzi5Vwomfp1THGYbDIYi+5AgdtrdvoplpaeON8jWtWWSW9WtVyXoxGNVL1uuW+/zpulzD4aK45qpQXLsxPCEYyl4Q9FLoH9ss9Ha+//AL+I86pirQWsqcIMZFMkKMjf3Rvco3Mdsti5u2quXaucp3bw9NueMOark1R+WCJkYBsBZXMqLm0GrQxb3kq9yv0aYQ7HH4uj5SX6ULWB1SivdoVeaauAAAAAAAAZ+weD0qa6nYqXsY5ZXp7o02Sf8tiV8VXy25d2441QvcxlwA8uEcIw0rO6TSMiZfdsnuuvX0InnX3IdU0zVPCIeTMR3R92MLBybXd3L70glu6CbpLuzjNpePCtvcHyQzxtler3wysancJEvc5iom3d6VPacLdiqJmHM3aeCnkNhWcgWRiZ8Kv4qXpmM3Hfr/U9j5WcUFgU8ka92izus51U65xt2fHT6UK9UscSOQAAAAAAADL2Rz6i5xH0kV/x1O6NUL9Qxl4UCire+UK3lI9TGa+G8cKNzVLAE7gAAANgLK5lRc2g1aGLe8lXuV+jTCHY4/F0fKS/ShawOqUV7tCrzTVwAAAAAAACbYo231si+ilku0kaFLH6I9pbOpcBlrQBTGNGtdJXOiVV2EDI2Mb5kVzUe5eNdkif0oauCpiLfHdUu1f64IgXEYAAAWRiZ8Kv4qXpmM3Hfr/U9j5WcUFgU8ka92izus51U65xt2fHT6UK9UscSOQAAAAAAHdI3Lto1yp6Uatx5xjd7wll7JRuStovwuRPtEe61fSRX5jLl1RE80L6QxoXnKnoou3cblwhWKjXKndGbaNW7xMZrYaYyoUrkTzSwPcneq7/ACqT80buOEuHMVN1FTjRUHGDg6nrwA2AsrmVFzaDVoYt7yVe5X6NMIdjj8XR8pL9KFrA6pRXu0KvNNXAAAAAAAAJxihzybmr9bEUcfoj2ms91vGYsgFG4xvKNV+zqWGxhPFCnd1yjZZcAAABZGJnwq/ipemYzcd+v9T2PlZxQWBTyRr3aLO6znVTrnG3Z8dPpQr1SxxI5AAAAAA5Avawvk+i5Bv8mNf8lXtet6IZ24iduQAAABBsbr7qOJPWqmJ8opF/gtYOP/T+Ib+lUZqKgBsBZXMqLm0GrQxb3kq9yv0aYQ7HH4uj5SX6ULWB1SivdoVeaauAAAAABJLL2OlwlG+WOWONGSdzVHo69V2KOvS79RWvYmLU8JhJRbmpmcllTviD5P6iHr6dnWTO6Q2IsZNg2d80ksUjXwujRGI69FV7HX7fm/CV8TiYu0xEQ7t25pninBVTAFeWpsDPW1U1SyaFjZNhc1yO2SbGNrdu79Jds4qLdEUzCCu1MzxYnJZU74g+T+ol66nZzkTu8GHbAzUUElS+eFzI9je1qO2Sq5yNREvT0uQ7t4uK6opiHlVqaY4oiXEQBZGJnwq/ipemYzcd+v8AU9j5WcUFgU8ka92izus51U65xt2fHT6UK9UscSOQAAAAAOQL2sL5PouQb/JjX/LV7XremGeInYAAAAK/xwv/AC9K301Kr8oZOsuYLXPpBf7Qqo0lUA2AsrmVFzaDVoYt7yVe5X6NMIdjj8XR8pL9KFrA6pRXu0KvNNXAAAAAAtnE9mtRzldUwy8bqj0s2e0p6UkwAAAAAEMxrz7Ch2PtZ4mfK9//AELWDj/0RXtKnDXVQCyMTPhV/FS9Mxm479f6nsfKzigsCnkjXu0Wd1nOqnXONuz46fShXqljiRyAAAAAAAzFHamugYyGOqeyKNEaxiMjVGtTzXq28iqsW6p4zDuK6o7SzNmrWV8tXSxSVT3xvmY17VZGiOaq7aXo28hvWLdNEzEO6LlXNH5XGhlwtuVPRUNsLU10FbVQxVT44mPYjGIyNUaixMVdtW37qqaVixbqtxMwqXK6oqnhLDd+mEt+SaOLsk3TWv8AlxmV7vFhTDtVVo1s87pmsVXMRzWJcqpcq/hRPMd0WqKPzTDyapnuxx25ANgLK5lRc2g1aGLe8lXuV+jTCHY4/F0fKS/ShawOqUV7tCrzTVwAAAAALZxPZrUc5XVMMvG649LNntKelJMAAAAABXOOSe6Oji9aSV/+VqN/7l7Ax/qZQX5/EKvNNXALIxM+FX8VL0zGbjv1/qex8rOKCwKeSNe7RZ3Wc6qdc427Pjp9KFeqWOJHIAAAAAAABl7I59Rc4j6SK/46ndGqF+oYsLwp6KKt75QreUj1MZr4bxQo3NUsATuAAAA2AsrmVFzaDVoYt7yVe5X6NMIdjj8XR8pL9KFrA6pRXu0KvNNXAAAAAA9NJhGeFFbFPNE1VvVsUrmIq7l6o1d3aOKqKau8ETMPv9+1m+6r/UydZ5k0bQ95p3TLFXhKeaqlbLPNK1KZ7kbJM97UXukaXoiru7a/MpY2immiOEfKWzMzK1DPWQCmbfYWqYq+pZHUzxsTuVzGTvaxL4WKtzUW5Ns1cLbom1HGFS5VPMj/AN+1m+6r/UydZPk0bQ45p3earrpZ7lllllVt+xWWRz9jfu3bLc3DumimntDyZmXwOgAsjEz4VfxUvTMZuO/X+p7Hys4oLAp5I17tFndZzqp1zjbs+On0oV6pY4kcgAAAAAAAGXsjn1FziPpIr/jqd0aoX6hiwvCnooq3vlCt5SPUxmvhvFCjc1SwBO4AAADYCyuZUXNoNWhi3vJV7lfo0wh2OPxdHykv0oWsDqlFe7Qq801cAAAAAAAAnGKHPJuav1sRRx+iPaaz3W8ZiyAUbjG8o1X7OpYbGE8UKdzXKNllwAAAFkYmfCr+Kl6ZjNx36/1PY+VnFBYFPJGvdos7rOdVOucbdnx0+lCvVLHXkrkvD3hJeDhJeDhJeDhJeDhJeDhJeDhLL2QX89Rc4j6SK/46nVEf6hfqGKvCgUTb1f8AyFbyjNTGbGF8UKVyP9SwN5O44SXg4SXg4AeNgLK5lRc2g1aGJe8lXuV+jTCHY4/F0fKS/ShawOqUV7tCrzTVwAAAAAAACcYoc8m5q/WxFHH6I9prPdbxmLIBRuMbyjVfs6lhsYTxQp3dco2WXAAAAWRiZ8Kv4qXpmM3Hfr/U9j5WcUFgU8ka92izus51U65xt2fHT6UK9UvRglP7P+p38Cru9p7PZccui4BcAuAXALgFwGRs6n5ql5aPpI72iXVGqFvIZULQp6Kntan5yp/WzVMNKxohVr7sRcTOS4DpMn4X/pd0Kew8lHSVG2AsrmVFzaDVoYt7yVe5X6NMIdjj8XR8pL9KFrA6pRXu0KvNNXAAAAAAAAJxihzybmr9bEUcfoj2ms91vGYsgFG4xvKNV+zqWGxhPFCnd1yjZZcAAABZGJnwq/ipemYzcd+v9T2PlZxQWBTyRr3aLO6znVTrnG3Z8dPpQr1S9OCfF/1O/gV93VPZ7Dl6AAAAAAAyFnc6peWj6SO9ol1RqhbyGVC0KeiqLW55U/rZq2GlY0Qq192IJnIB0m8F/wCl3Qoju8lHCdG2AsrmVFzaDVoYl7yVe5X6NMIdjj8XR8pL9KFrA6pRXu0KvNNXAAAAAAAAJxihzybmr9bEUcfoj2ms91vGYsgFG4xvKNV+zqWGxhPFCnd1yjZZcAAABZGJnwq/ipemYzcd+v8AU9j5WcUFhwp5I1/tRErKysau0v2mZ3wc9XJ/sqG3Z/NuPSjXH+pealrljbsUai7areqr5zqaeLyJ4Pt96u9RvzU85IOY+9Xeo35qOSDmPvV3qN+ajkg5j71d6jfmo5IOY+9Xeo35qOSDmPvV3qN+ajkg5j71d6jfmo5IOZ96HD74ZI5kja5Y3tejVcqIqp5rzmu1FUTD2K+E8UoyqT71h0r+or9DT/0kz52Mqk+9YdK7qHQ0/wDRnzsjWFLRvqZZJ1jY1ZFRVajlVEuajd34FiizFMcOKOa5meLy/ervUb81OuSHnMfervUb81HJBzOr8KOVFTYN20VN1fOh7FBzPAp25bB2biVlJSMXac2ngRU9CpGl5h3Z411T9r9PaELxxp/Z0nKS/QhawOuUV7tCrzUVwAAAAAAACcYoc8m5q/WxFHH6I9prPdbxmLIBRuMbyjVfs6lhsYTxQp3Nco2WXAAAAWRiZT8VdxUvTMZuO/X+p7Hys4oLABDLY2GbXv8AtET0inVER+ybeyS5LkVbtxbtq8tWMTNv8T2RXLfN+YQ92LSv8y06/uu7JZ6y39osipxk1r+D6Zeye9Zb+3mTUZNa/g+mXsnnWW/syajJrX8H0y9kdZb+zJqMmtfwfTL2R1lv7Mmoya1/B9MvZHWW/syajJrX8H0y9kdZb+zJqMmtfwfTL2R1lv7Mmoya1/B9MvZHWW/syajJrX8H0y9k96y39mTUZNa/g+mXsjrLf2ZNRk1r+D6ZeyedZb+zJqMmtfwfTL2R1lv7Mmoya1/B9MvZHWW/syajJrX8H0zuye9Zb+3uTUzOAcWSte19VIxzGresMaKqP9znL5vgQ3MZxjhTDqmxuspEKKwxFqMAx4RgWB6q1UVHxyIl6skRFuW7zpcqoqehSS1cm3VzQ4ro5o4KzlxaV6KqItO5vmd3VyXpxKm0aPW2/tBk1OuTbCHB9MvUOtt/Zk1GTbCHB9MvUOtt/Zk1GTbCHB9MvUOtt/Zk1GTbCHB9MvUOtt/Zk1GTbCHB9MvUOtt/Zk1GTbCHB9MvUOtt/Zk1GTbCHB9MvUOtt/Zk1JNYCyVVQVEk0yR7B0Do02EmyXZK9i7l3oapWxWIpuUxFKS3RNM/lYBTTAFY2vsRWVlXPURJF3OTuex2citd+GNrVvS70opfsYqiiiKZ4q9duZq4ww+TbCHB9MvUTdbb+3OTUZNsIcH0y9Q6239mTUZNsIcH0y9Q6239mTU5Zi0r1VEX7Oiede6uW74I0TjbfxxMmpZNkrOswbD3JrtnI9dnLJddsnXXJcnmRE3E6zPvXZu1cZT0UcsM4ROw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449263" y="-487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49" name="Picture 570" descr="https://encrypted-tbn0.gstatic.com/images?q=tbn:ANd9GcSIilqx90QJz53D1oWgREKcov--QcaCpGqf_eMaWytsT5_quU5FO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6630"/>
          <a:stretch>
            <a:fillRect/>
          </a:stretch>
        </p:blipFill>
        <p:spPr bwMode="auto">
          <a:xfrm>
            <a:off x="15368588" y="30827663"/>
            <a:ext cx="150653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572" descr="http://www.unleashed-online.com/assets/linked_icon.pn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488" y="30827663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AutoShape 574" descr="data:image/jpeg;base64,/9j/4AAQSkZJRgABAQAAAQABAAD/2wCEAAkGBhQQDxIQEA8TEBQQEhIREhUXDA8PFxIRFBAVFBUQEhIXHSYeFxkjGRgSHzAgIygpLCwuFiAxNTAqNSYrLCkBCQoKDgwOGg8PGiwkHyUsKSwsLDIsLCksNCwqLCksLCwpKSwpLCksLCwsKiksKSkpLCktLCwsLCksKSwsLSkwL//AABEIAOEA4QMBIgACEQEDEQH/xAAcAAACAgMBAQAAAAAAAAAAAAAAAQIHAwUGBAj/xABNEAABAwIACQYICggFBQEAAAABAAIDBBEFBgcSITFBUWETUnGBkaEUIjJykrHR0hYXNUJUYoKTs8EVIzM0U6Ky8CRDlMLTRGNzo8N0/8QAGgEBAAIDAQAAAAAAAAAAAAAAAAQFAQMGAv/EADQRAAICAQEEBgkEAwEAAAAAAAABAgMRBBIhMVEFFDJBgdETFTNSYXGRoeFCYrHwIjTBI//aAAwDAQACEQMRAD8AvFcrjNj5HTExRATSjQdPiMO5xGs8B1kJY+YzmliEUTrSzA6Rrjj1F44k6B1nYqruod97j/jHiXfR/R6tXpbeHcuZtsI41VM5OfUPAPzWOMbeizbX67rWGQnWSeslQQq9tvidHCEYLEVglnnee1Ged57VC6g6paNbx6QWD2Zs87z2ozzvPavN4aznjsKPDmc7uKGMo9Oed57UZ53ntXm8OZzu4+xHhzOd3FBlHpzzvPajPO89q83hzOd3FHhzOd3H2IMo9Oed57UZ53ntXm8OZzu4o8OZzu4oMo9Oed57UZ53ntXm8OZzu4+xHhzOd3FBlHpzzvPajPO89q83hzOd3H2LJHIHC4Nx0FBlGXPO89qM87z2qKEMks87z2ozzvPaooQEs87z2ozzvPaooQEs87z2lbChxiqICOTqJBbYXl7fRdcLWoWU2uB5lCMliSyWVi5lFbKRFVAROOgSDQxx+sD5B46uhdqqAViZO8Zy/wDwkrrlovCSdJaNcZPAaRwvuU6jUNvZkc/0h0dGEXbV4r/qO7QhCnFAUpjVhHl62Z97gPLG+Yw5ot02J61qlCeYC7nHaes3XswFi1U4QP6pvJRA2dI64bxA2uPAdZCpcOctx3TlCitJvCSNfNWtbtudw/PcthgvFqurLGGnLGH57/1bbbw52l32QVZuL+T2lpAH5nLSj/MkAdY72M1N6dJ4rpM4qXDS+8U13Sz4VLxZWtDkbc6xqqzpbHGXdj3+6t7S5JqFnlNll86oc3+jNW6whjRTQEtmqo2OGtvKZzh0tbcjsXiGUSgJsKxoPGOZo7S2y3qFUeRAlfq7N+/wXkNuTjB4/wCkb1yzn1uT+Lqg+hs+8l95bWiwpHOM6GZko2lkjX26bHR1r1NdpWzZhyRGd1y4yf1ZoPi6oPobPTl95HxdUH0Nv3kvvLoHlRzjvWdiPJGPT3e+/qzQ/F1QfQ2enL7yPi6oPobPTl95dAwpOdpTYjyQ9Pd77+rNB8XVB9Db95L7yPi6oPobPTl95b7OO9TYU2I8kHfd77+rOe+Lqg+hs+8l95eTC2J+C6WF001MxrGDT48pJOxrRnaSdgXQ1+EWQROllfmMYLuJ9QG0k6ANqpfGbGWTCU1zdkEZIjZf+Z2952nZqHHTbKEFwWSbpK79RLtvHfvZqqkMqJnSRwCnivZjAXHQNV3Em53nsXqAtoCTRYWGiyLqsbydTCKisIldF1G6LrB7JLJi9i9UV75WwSMbyVic9xbocSBazTuKxXXW5H/2tZ0Rf1yLbTFSlhkPW2yqpc48V5ni+K+u/jQffP8A+NeHDWI9XSQOnlliLGFoObI5x8ZwaLAsG0jaroXMZSfkubzofx2KZKiCi2UlPSN07Ixb4tFUU77saTpJCy3WCl8hvQFluq46ZErrPQVxglZM3XG4PHGx0jrFx1rzXQs8A0msMvD4QQfxAhUz4Y7nFNTetvkUPqePvG7xOxAdVEVVYC2I6Y49LTINhO1rO93AaTaMMLWNDGNDWtADWhoaABqAA1BSCFJhBQWEVWo1E75Zl9DHhDCEdPA6aZ4Yxgu4np0ADaSbADbdVFjHj5UVrnMhJp4NVg6znj/uOGvzRo331qWUPGI1lV4NG79TTEg2Oh8o0OfxtpaOs7VomtsLDQAol9zb2YlzoNDGMfSWLe/sYGULRrueu3cFPwNnNHaVlui6iZLnCMMcDo3B8Mjo3N1EOII6HDSF2uLOU98bmxV4zm6hMG+MOLwPLHEaelchdRkYHCxC2QslB7iPfpq7liSL9ZO2RrXscHtcA5rgQ4OB1EEawmqcxJxudQSiCZxdTSHp5JxP7RvDnDrGnXcLXAgEEEHSCDcEHaCrKuxTWTltTppaeWy+HczJHrWOozrOzLZ3zc69r8babLJHrUXaythF7yvsN5RKqjk5OehjadbSJ5C17ecx1tI7xtsvEMsE1tFEz7yT2LvcOYEirIXQzNuDpa4WzmOtoew7/XqKpbCODZKKodTTbD4jtjmnyXN4HuNwodsrIb09xd6OGmvWzKOH4+Z68YcaZ8IuaJG8jEzSI2l1s7a4k+U7ZwHSb+JrQBYaAEXRdQpScnll7XXGuOzFYQ7ouldF1g2Dui6V0XQDuuvyP/tazoi/rkXH3XYZHv2tZ0Rf1yLfp+2iv6R/15eH8os1cxlJ+S5vOh/HYunXMZSvkubzofx2Kws7LOZ03tofNfyVLSnxG9AWW6w03kN6Ast1UHaod0XSui6GTKhJCHkvnk1qMbcJmkoZ5wfGazNZ/wCR5DGHqJB6lthLwXC5Xqy1HFH/ABJrnoYx35ub2K3seItnGaeG3bGL5laUTLNudbtPVsWdRYLADcAE7qoO0W4aErougGhK6LoCM0WcLdnA71YWSzGQysdQyu8eEZ0RPzor2LPski3A8FX906OvdS1MVUzXG8EjnDUW9bc5vWttU9iWSJrKFdW139x9AMbZDmLHS1bZWNew3a9oe072uAIPYVMyK1OPw8hya4/Kbi54RRmdg/W0136BpdF89vV5Q80712HK8EaHAgi4OgjXcEaQvMoqSwbKrJVTU13Hz5Ty5zQduo9KyJ11B4NV1FNsjkcG+be7D1tLVG6qGsPB2sJbUU0RllzRfWsPh43HtHtUqvyesetXdivTtNDSksaf8PD8xv8ADattVXpCHrNX1dJ4zko/9IDce1vtR+kBuPa32r6E8GZzG+g1HgzOY30Grf1X4lf64/Z9/wAHz3+kBuPa32rusjjryVnFsR7XSKyvBmcxvoNUmRAamgdDQPUtlen2JZyaNR0l6atw2cZ+P4JLl8pXyXN50P47F1CTmgixAI4i6kSWU0Vlc9ialyeT51irQGgWOgbx7VP9IDce1vtX0J4MzmN9BqPBmcxvoNUPqvxLr1x+z7/g+e/0gNx7W+1H6QG49rfavoTwZnMb6DUeDM5jfQanVfiPXH7Pv+D59/STdx7W+1C+gvBmcxvoNSTqvxMet/2ff8DCrrLAfFpPOm/+SsS64HK9DemgfzZXN9KO/wDsW+7sMg6J4vj/AHuOBui6iCndVZ1o7ouldF0A7ouldF0A7qE7btI/u6ldF1kFqZLsJ8tQNYTcwOdF9nQ9nc4j7K6t2sqssj9Vmz1MOxzGyD7D831PHYrMdrKtKnmCOQ1kNi+S/u8Lqcax3WSMraRGU/lMpczCTXj/ADoo3HpGdH6mtXP3XXZW2/4ilO+Nw7JB7SuQuqu5YmzrdDLNETFV+T1j1q88Vv3Ck/8Azw/hNVGzsJbYbwtrTY4V0TGxsqc1sbQxozITZrRYC5ZfUvVNig3k1a/TT1CSj3F4oVJ/DnCP0o/dwe4j4c4R+lH7uD3FJ6zAq/VV3NffyLsQqT+HOEfpR+7g9xdhkzxjqKt9SKmYycm2PN8SNtiXPB8kC+oL1C+MnhGm7o+yqDnJrC/vI7xCFocecJSU9BLNC/Me0x2dZpteVrTocCNRK3N4WSFCLnJRXeb5CpJuPeECL+FHT/24PcT+HOEfpR+7g9xR+swLL1VdzX38i7EKk/hzhH6Ufu4PcR8OcI/Sj93B7idZgZ9VXc19/IuxCpT4bYR+lf8Arg9xCdZgY9VXc19/Iuax3Lm8odAZcGzaNMWbMNGxh8b+QvXTh43qMzWva5jtLXgtcN7SLEdl1vksrBArm4TUuTPnunfdo7OxZFKuweaWplpna43kA85utrutuaVFVDWHg7OElKKaBCELB6BCEIAQhCA6PJjNm4UzefDKO5rv9qt140qn8mkd8Kg82KUn0A38wrjLwrLT9g5jpP2/h5mO3BTjT5Qb0wb6lIK1lTZWJ71tPHzIQ4/ald+TVyi9+NWExVYSnlabta7k2He1gzAR02ceteBVVrzNs6/SQ2KYp8gQhC1EoEIQgGu1yPftazoi/qkXErtsjv7Ws82L+qRb6O2iB0j/AK8vD+UWcuXylfJc3nQ/jsXULl8pXyXN50P47FYWdl/I5rT+2h81/JUEHkt6FNY4PJHQsiqTtECEJLAM101FCyYL4CaiE1bnFHBZUsWi+NtdEPGiAZNbbHfxZPskkHgeCryOS4v/AHdfQTmgsIIBBBBBFwQdBBG0KnMc8UnUMvKxAup5Do28mT/luPqO3pUTUVfqRd9Hard6KXgaJCi14IuE7qGXQ0JXRdANCV1jnfYWGs/3dAdzkho86oqJ9jWCMdL353qZ3qzHaytDiHgPwSjYxwtJJeWQbQ5wFmHoaGjput67WVaVR2YJHJaqz0l0pIFz2POMXgdG/NdaWa8cW8EjxpPsg9patvhHCDKeJ00rs1jBcn1ADaSdACpXD+HH11S6Z+ho8WNl7hrAdDeJ2k7SV4us2F8TdotM7p5fBf3Br6ePNb0/3ZZUrouq46caErougGhK6LoBruMjv7Ws82L+qRcNdb/ELGyKgfUGZr3cqGBuYGG2a5xN85w3hbaWlNNkPXQlOlxit/5RdC5fKV8lzedD+Oxa/wCN2k/h1HoQ/wDItPjdlEp6ujkp42Stc8sILmxgeLI1xuQ8nUDsU6dkHFrJQ0aW6NsW4vijhofJHQprHD5I6FO6rDqhoSui6AzISuhZMF8A6E1UuKWPz6MiCoBlgvZpGl8Qv83nN+rs2bja2D6+KojEsL2yMO0HUdxGsHgdKs4WKa3HJ6jTzof+XDmegeSvPUQNkY5j2h7XjNc0i4IOwheoBLMG5bCMngqrGXJtJETLRXkZrMV7vbwbzx/N061xhmsS14LXNNiCCLHcRrC+iMwblr8LYuU9V+8QMkOoOsWvHRI2zu9RZ6dPfEtaOk5QWLFn+Sig8HUe9GcrOqskVK43ZLPHwz45B/M2/esMWR6nB8apncNwETO+xWnq8yf6ypx3/QrN1QNQ0ld9iNiI7PbV1bc3Ns6KIjTfWHvGwDWGnTfSePY4GxMpKQh0UALxqkeTI8cQT5P2QFuswblur0+y8sganpF2LZrWEQj1rxYXwtFSxulmeGNGraXHY1jfnHgvNjPjPFg+LPf4z3XEcYNi8jj81o0XPrOhU1hfDE1bLy1Q6+xrRoaxvNY3YO87V7ttUN3eaNJo5Xvae6P94HuxnxpkwhJpvHCwnk2X/mcdrjv2ahx1Q0JBF1AlJyeWdJXXGuOzFbiV0XUbouvJsJXRdRui6AldF1G6LoCV0rDcOxK6LoB2G4dgRYbh2BK6LoCSLqN0XQErouo3RdAZkJIWTyYXi91loK+Wmfn08ro3bbO1jcRqcOBusTtaSJ44BxUlhncYMytyMAbVU4f9eN3Ju6Sw+KeohdJR5RqKTXM6I7nxPHe2471UaiYxuW5XyRAn0dTLhuLxjxopXaqyD/UMb3ErLNjLSgfvlP8A6qH2qiOSHHtWxxXwSKiuhhIu0uzpOLGAvcOsC3Wtq1Dbxgiz6NhFOTk8IvJkgcAQbggEEHWCLghTadKim06QpZTE5DpXmraxsMT5XmzY2ue7oaLm3FZ5DpXN5QJCMGz228mD0GZl15k8Js91Q2pKPNoqnC2FX1k755TpJs1t7hrRqYOA79J2rzqEXkhSVW3l5OujFRWENCSFg9DQkhANCSEA0JIQDQkhANCSEA0JIQDQkhAZroSQsmDETpSuk46UroCV0XUbousGSV11eSxgNfKTrbA+3XJGPUuSut7iHhIQYRjLjZswMJO4vtmk/bDO1bK90kRtUm6pJci5k26wnyXFMR8VZnK5CTWvJhCibPE+GQXbI0tdv07RxBsR0L2OZdR5LijRlPG8ofDWB5KKd0Mo4sdbQ9pOh7eHqNwvJdXjh7FuKtiMco1XLHgDOjdzm8N41HsIpzD2L01BLyczbtN+TkAOa8fVOw72nSO819tTjvXA6LSayNy2X2jw3RdRBRdaCwJXRdRui6AldF1G6LoCV0XUbougJXRdRui6AldF1G6LoCV0XUbougJXRdRui6AzoUbprJ5MLjpSuk5+krZ4LxYqqmxigdmn55sxvpOsD1XWUm+B5lOMVmTwa26RcN67uhySPIzp6prfqsjMh9J1gOwrdU2TGkb5XKydMoaOxgHrW1USZElr6Y8HkqrlBvUHuB/sq52YiUQ/6YHplmP+5Zn4j0I0+Bx9snvL31eXM0vpKvk/t5muxEx0FVGIZXfr4xa5/wA1oHlj6wGsde+3XNk0rSQ4p0jHB7KVjXNIc0jPBBGog3W4brClQ2ksMqLnXKWYLCMj32UeVSk1qC9GnBmY+68uEaKOeN0U0bZGO1gjsIOsEbxpCzx60naygW55RUmNWIUlJeWC8sOs7XRj64GsfWHXbbyzXXX0EuCxwyd54dUUTbOFy+ECwdvMQ2H6u3ZuMSynviXWl12f8bPr5ld3RdRa7YdBGtO6ilsO6LpXRdDI7ouldF0A7ouldF0A7ouldF0A7ouldF0A7ouldF0BmQi6SHktrAmItNTWcWctJrz3gEA/VZqHeeK6JPMO5avDuMMNEzPndYm+YwaXvtzW7uJ0Kzwoo5ZynbLfvZuB5P8Ae9aXCmNNNTXEs7Q4fMbeR/W1urrsq0w/j/U1V2Md4PFzWOILh9eTWegWHBc3m9a0S1HulhT0c3vsfgWRW5WIxohp3v4vkbH/ACtDvWtVUZVqpx8WGBg8yRx7S/8AJcahaHdN95PjoqY9x1YynVm6H7k+8vVT5V52nx6eJ/RyjO/OPqXFIWPSz5np6Sl/pLOosq8DyBNDJDxBbM38ndxXX0dayZgkieJGO1OBuOjgeB0qgiFsMC4fmo358L9B8ph0teNzm/nrG9bY3v8AURLuj4tZr3MvaLWk/WVz+KuOsNbZl+SmtpjJ8reY3fOHDXw2roHt0qWmmsop5wlCWJLDIrLHqWPNO5ZIwsnhnB494lCYOqqdtpR40jQP2gGt4HPHf066za5fQmYVVGUbFvwaYVEbbRzk3FtDZdbmjcD5Q+1uUS6v9SLjQ6lv/wA5eHkcmhJCiluNCSEA0JIQDQkhANCSEA0JIQGa6EroWTyXLjZjayhhvYPleCImE6973fVHfq3kU1X18lRI6aZ5e9+snuAGwDYAttj1yn6RqGzG5Y+zNwiteMAbs0jrJWhutts3J4IejojXBSXF95JF1G6LrUTiV0XUbougJXRdRui6AldF1G6LoBg2IINiDcEGxBGog7CrFxOykG4grXcGTH1Te/271XN0L1Cbi8o0XUQujiR9FcqE2uuq1ydY2m4o5nXB0QOJ1H+EeG7s2i1jxHQp8JqSyjnLqXTLZZLlQtRjbg0VVFNFa7s0vj0apGeM3ttb7RWxundenvWDxF7MlJdx89tKd168N0vJVU8Y1MlkaOgPIHdZeK6rGsHVxeVkldF1G6LoeiV0XUbougJXRdRui6AldF1G6LoCV0XUbrLS0rpZGRMF3SObG3znENHeUMZwZOSO49iFd/wCp9x7kKV1aRU+tK+TNDlXxUMzBWwtu+FubMANLohch/S25vwPBVJdfTyrXHDJVnudPQZrSdLoCQ1pO0xO1N806NxGpe76W3tRI+g10Yr0Vngyq7ous9fg6WndmTxPiduewtv0E6COIXnuoRepprKHdF0kIZHdF0kIB3RdJCAd0XSQgJxSlrg5psWkEEbCDcEdavzAlfy9PFN/EY154OI8YdRuFQCujJ4++DYb7DIOoSvUjTve0VnSUVsKXxN6hCFLKYpfHdlsI1HF4PaxrvzWjut7j06+Eajg5o7ImBaFV0+0zp6fZx+SHdF0kLybR3RdJCAd0XSQgHdF0llpaZ8rgyJjpHHU1jC89g0oYbwY7qx8k+KhfJ4dK2zGXbACPKfpa6QcALgcSdyWKeSh73Nlr/1bBYiEOu9/CRw8kcAb9CtWKIMaGMaGtaA1oAAAAFgABqCmU0vO1Ipddro7Lrrec8WTQhCmlCCEIQGmxt/c5FQFb5bulCFB1PFHQdFdlmBCEKIXAIQhACEIQAhCEAK58nfybD0y/jPQhb6O0V/SHsl8/M379aihCmFKUpjj8oVP/lctMhCrpcWdNV2I/JAhCF5NgIQhACEIQE4fKHSrzye/unX+SEKVpu0VXSnsl8zqUIQp5zgIQhAf/9k="/>
          <p:cNvSpPr>
            <a:spLocks noChangeAspect="1" noChangeArrowheads="1"/>
          </p:cNvSpPr>
          <p:nvPr/>
        </p:nvSpPr>
        <p:spPr bwMode="auto">
          <a:xfrm>
            <a:off x="601663" y="-334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52" name="Picture 576" descr="https://drupal.org/files/project-images/google-Plus-icon.pn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25" y="3082607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580" descr="http://ae-lane-report.s3.amazonaws.com/wp-content/uploads/2013/04/twitter.pn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788" y="3082607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4" name="TextBox 9"/>
          <p:cNvSpPr txBox="1">
            <a:spLocks noChangeArrowheads="1"/>
          </p:cNvSpPr>
          <p:nvPr/>
        </p:nvSpPr>
        <p:spPr bwMode="auto">
          <a:xfrm>
            <a:off x="23558500" y="31208663"/>
            <a:ext cx="4187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400"/>
              <a:t>@MAMMALOGISTS</a:t>
            </a:r>
          </a:p>
        </p:txBody>
      </p:sp>
      <p:sp>
        <p:nvSpPr>
          <p:cNvPr id="5155" name="TextBox 10"/>
          <p:cNvSpPr txBox="1">
            <a:spLocks noChangeArrowheads="1"/>
          </p:cNvSpPr>
          <p:nvPr/>
        </p:nvSpPr>
        <p:spPr bwMode="auto">
          <a:xfrm>
            <a:off x="33437513" y="31378525"/>
            <a:ext cx="588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87th Annual ASM Meeting Group Photo </a:t>
            </a:r>
          </a:p>
          <a:p>
            <a:pPr algn="ctr" eaLnBrk="1" hangingPunct="1"/>
            <a:r>
              <a:rPr lang="en-US" altLang="en-US" sz="2000"/>
              <a:t>Albuquerque, New Mexico, June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327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MS Sans Serif</vt:lpstr>
      <vt:lpstr>Calibri</vt:lpstr>
      <vt:lpstr>Rockwell Extra Bold</vt:lpstr>
      <vt:lpstr>Default Design</vt:lpstr>
      <vt:lpstr>PowerPoint Presentation</vt:lpstr>
    </vt:vector>
  </TitlesOfParts>
  <Company>Technology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AWF</cp:lastModifiedBy>
  <cp:revision>201</cp:revision>
  <dcterms:created xsi:type="dcterms:W3CDTF">2009-04-17T18:54:36Z</dcterms:created>
  <dcterms:modified xsi:type="dcterms:W3CDTF">2013-09-20T21:11:49Z</dcterms:modified>
</cp:coreProperties>
</file>